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61" r:id="rId2"/>
    <p:sldId id="363" r:id="rId3"/>
    <p:sldId id="364" r:id="rId4"/>
    <p:sldId id="365" r:id="rId5"/>
    <p:sldId id="396" r:id="rId6"/>
    <p:sldId id="366" r:id="rId7"/>
    <p:sldId id="367" r:id="rId8"/>
    <p:sldId id="379" r:id="rId9"/>
    <p:sldId id="389" r:id="rId10"/>
    <p:sldId id="374" r:id="rId11"/>
    <p:sldId id="377" r:id="rId12"/>
    <p:sldId id="378" r:id="rId13"/>
    <p:sldId id="388" r:id="rId14"/>
    <p:sldId id="368" r:id="rId15"/>
    <p:sldId id="397" r:id="rId16"/>
    <p:sldId id="391" r:id="rId17"/>
    <p:sldId id="394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2160" autoAdjust="0"/>
  </p:normalViewPr>
  <p:slideViewPr>
    <p:cSldViewPr showGuides="1">
      <p:cViewPr>
        <p:scale>
          <a:sx n="60" d="100"/>
          <a:sy n="60" d="100"/>
        </p:scale>
        <p:origin x="-212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8D0734B-BFBA-4754-8045-CE7417B18EFD}" type="datetimeFigureOut">
              <a:rPr lang="ru-RU"/>
              <a:pPr>
                <a:defRPr/>
              </a:pPr>
              <a:t>25.02.2025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0931487-0636-4970-A8B2-CA233509B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43A21-4615-4CFC-8A03-73A9FCCE4A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F66B7-8086-4D75-879A-3B05D8559F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861DF-63A6-451A-8481-C94DD1112D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F0457-CBF7-494D-B718-63B2C1D554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795DF-A8C5-400B-8E8D-86A63A3185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6095C-C37A-4640-AA2D-99AC33325D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A2ED1-AB63-4908-AF1D-C85857D17F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2C0FC-41A7-4C95-8AA2-B77A05ECC4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1F042-3E47-4F0D-87D1-5840460341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132D7-8686-4488-95D9-6539BC1818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CE03F-8617-43A0-83CE-F411EAA30A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Замещающий текст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Замещающая дата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Замещающий нижний колонтитул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Замещающий номер слайда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939A4708-96AF-4C7F-A337-EFFAE03E39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283"/>
            <a:ext cx="8534400" cy="1143000"/>
          </a:xfrm>
        </p:spPr>
        <p:txBody>
          <a:bodyPr/>
          <a:lstStyle/>
          <a:p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Формирование патриотизма у учащихся через чувство прекрасного на уроках ИЗО</a:t>
            </a:r>
            <a:endParaRPr lang="ru-RU" altLang="en-US" dirty="0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848735" y="4402455"/>
            <a:ext cx="4838065" cy="15970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R="0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Учитель изобразительного искусства </a:t>
            </a:r>
            <a:endParaRPr lang="ru-RU" alt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Закревская</a:t>
            </a:r>
          </a:p>
          <a:p>
            <a:pPr marR="0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Анастасия Николаевна</a:t>
            </a:r>
            <a:endParaRPr lang="ru-RU" alt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МБОУ СОШ с.Сосновка</a:t>
            </a:r>
          </a:p>
        </p:txBody>
      </p:sp>
      <p:pic>
        <p:nvPicPr>
          <p:cNvPr id="1026" name="Picture 2" descr="C:\Users\Sosnovka school\Desktop\учитель года\документы\фот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743200"/>
            <a:ext cx="2446655" cy="3676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Формирование чувства уважения к </a:t>
            </a:r>
            <a:r>
              <a:rPr lang="ru-RU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настоящему </a:t>
            </a:r>
            <a:r>
              <a:rPr lang="ru-RU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нашей страны</a:t>
            </a:r>
            <a:endParaRPr lang="ru-RU" altLang="en-US" sz="3200" dirty="0"/>
          </a:p>
        </p:txBody>
      </p:sp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81400"/>
            <a:ext cx="3886200" cy="2731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0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64827" t="7191" r="1351" b="48913"/>
          <a:stretch>
            <a:fillRect/>
          </a:stretch>
        </p:blipFill>
        <p:spPr bwMode="auto">
          <a:xfrm>
            <a:off x="5029200" y="3581400"/>
            <a:ext cx="36576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62000" y="1371600"/>
            <a:ext cx="754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Воссоединение Крыма с Россией:</a:t>
            </a:r>
            <a:br>
              <a:rPr lang="ru-RU" dirty="0" smtClean="0"/>
            </a:br>
            <a:r>
              <a:rPr lang="ru-RU" dirty="0" smtClean="0"/>
              <a:t>Это восстановление исторической справедливости.</a:t>
            </a:r>
            <a:br>
              <a:rPr lang="ru-RU" dirty="0" smtClean="0"/>
            </a:br>
            <a:r>
              <a:rPr lang="ru-RU" dirty="0" smtClean="0"/>
              <a:t>Это увеличение территории и населения страны.</a:t>
            </a:r>
            <a:br>
              <a:rPr lang="ru-RU" dirty="0" smtClean="0"/>
            </a:br>
            <a:r>
              <a:rPr lang="ru-RU" dirty="0" smtClean="0"/>
              <a:t>Это сохранение </a:t>
            </a:r>
            <a:r>
              <a:rPr lang="ru-RU" dirty="0" err="1" smtClean="0"/>
              <a:t>геополитически</a:t>
            </a:r>
            <a:r>
              <a:rPr lang="ru-RU" dirty="0" smtClean="0"/>
              <a:t> важной базы русского флота.</a:t>
            </a:r>
            <a:br>
              <a:rPr lang="ru-RU" dirty="0" smtClean="0"/>
            </a:br>
            <a:r>
              <a:rPr lang="ru-RU" dirty="0" smtClean="0"/>
              <a:t>Это помощь соотечественникам, находящимся в сложном положении, в соответствии с правилом нашей цивилизации «Русские своих не бросают!».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Гордость  за достижения нашей страны</a:t>
            </a:r>
            <a:endParaRPr lang="ru-RU" altLang="en-US" sz="3200" dirty="0"/>
          </a:p>
        </p:txBody>
      </p:sp>
      <p:pic>
        <p:nvPicPr>
          <p:cNvPr id="1331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343400"/>
            <a:ext cx="3810000" cy="2267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6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16374" t="8809" r="3939" b="22713"/>
          <a:stretch>
            <a:fillRect/>
          </a:stretch>
        </p:blipFill>
        <p:spPr bwMode="auto">
          <a:xfrm>
            <a:off x="4876800" y="4267200"/>
            <a:ext cx="3657600" cy="2259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20" name="Picture 8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447800"/>
            <a:ext cx="33528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1524000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Россия остается одной из ведущих мировых космических держав. Например, одна из крупнейших глобальных систем спутникового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геопозиционирования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ГЛОНАСС принадлежит именно России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По некоторым дисциплинам  в спорте нет лучше наших спортсменов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любви к родному городу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716915" y="1371600"/>
            <a:ext cx="7802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dirty="0">
                <a:latin typeface="Times New Roman" pitchFamily="18" charset="0"/>
                <a:cs typeface="Times New Roman" pitchFamily="18" charset="0"/>
              </a:rPr>
              <a:t>Любовь к родному городу и гордость за свою страну имеет </a:t>
            </a:r>
            <a:r>
              <a:rPr lang="ru-RU" altLang="en-US" sz="2400" dirty="0" smtClean="0">
                <a:latin typeface="Times New Roman" pitchFamily="18" charset="0"/>
                <a:cs typeface="Times New Roman" pitchFamily="18" charset="0"/>
              </a:rPr>
              <a:t>огромное </a:t>
            </a:r>
            <a:r>
              <a:rPr lang="ru-RU" altLang="en-US" sz="2400" dirty="0">
                <a:latin typeface="Times New Roman" pitchFamily="18" charset="0"/>
                <a:cs typeface="Times New Roman" pitchFamily="18" charset="0"/>
              </a:rPr>
              <a:t>значение для развития личности ребёнка. Без любви у Родине и уважения к ее истории и культуре невозможно воспитать гражданина и патриота Родины, </a:t>
            </a:r>
            <a:r>
              <a:rPr lang="ru-RU" altLang="en-US" sz="2400" dirty="0" smtClean="0">
                <a:latin typeface="Times New Roman" pitchFamily="18" charset="0"/>
                <a:cs typeface="Times New Roman" pitchFamily="18" charset="0"/>
              </a:rPr>
              <a:t>сформировать </a:t>
            </a:r>
            <a:r>
              <a:rPr lang="ru-RU" altLang="en-US" sz="2400" dirty="0">
                <a:latin typeface="Times New Roman" pitchFamily="18" charset="0"/>
                <a:cs typeface="Times New Roman" pitchFamily="18" charset="0"/>
              </a:rPr>
              <a:t>у детей чувство собственного достоинства</a:t>
            </a:r>
          </a:p>
        </p:txBody>
      </p:sp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733800"/>
            <a:ext cx="1981200" cy="2768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8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55834" t="55556" r="6666" b="12222"/>
          <a:stretch>
            <a:fillRect/>
          </a:stretch>
        </p:blipFill>
        <p:spPr bwMode="auto">
          <a:xfrm>
            <a:off x="4876800" y="4114800"/>
            <a:ext cx="34290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чувства уважения к героическому прошлому нашей страны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990600" y="1524000"/>
            <a:ext cx="780224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en-US" sz="1800" dirty="0"/>
              <a:t>...Чтоб снова</a:t>
            </a:r>
          </a:p>
          <a:p>
            <a:pPr algn="r"/>
            <a:r>
              <a:rPr lang="ru-RU" altLang="en-US" sz="1800" dirty="0"/>
              <a:t>На земной планете</a:t>
            </a:r>
          </a:p>
          <a:p>
            <a:pPr algn="r"/>
            <a:r>
              <a:rPr lang="ru-RU" altLang="en-US" sz="1800" dirty="0"/>
              <a:t>Не повторилось той войны,</a:t>
            </a:r>
          </a:p>
          <a:p>
            <a:pPr algn="r"/>
            <a:r>
              <a:rPr lang="ru-RU" altLang="en-US" sz="1800" dirty="0"/>
              <a:t>Нам нужно, чтобы наши дети</a:t>
            </a:r>
          </a:p>
          <a:p>
            <a:pPr algn="r"/>
            <a:r>
              <a:rPr lang="ru-RU" altLang="en-US" sz="1800" dirty="0"/>
              <a:t>Об этом помнили, как мы!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457200" y="3810000"/>
            <a:ext cx="82302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Знакомство 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историей России способствует формированию у детей чувства гордости за свой народ его боевые заслуги, уважение к защитникам Отечества, ветеранам Великой Отечественной войны.</a:t>
            </a:r>
          </a:p>
          <a:p>
            <a:endParaRPr lang="ru-RU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3284482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Формирование чувства уважения к героическому прошлому нашей страны</a:t>
            </a:r>
            <a:endParaRPr lang="ru-RU" altLang="en-US" sz="3200" dirty="0"/>
          </a:p>
        </p:txBody>
      </p:sp>
      <p:pic>
        <p:nvPicPr>
          <p:cNvPr id="10" name="Picture 6" descr="39385223-sochinenie-na-temu-pamyat-o-voy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3665788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429000"/>
            <a:ext cx="4267200" cy="3024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572000" y="18288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Передать эстафету памяти, показать подрастающему поколению величие и самоотверженность подвига советских людей, завоевавших Победу - одна из задач патриотического воспитания.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Формирование чувства уважения к </a:t>
            </a:r>
            <a:r>
              <a:rPr lang="ru-RU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героическому настоящему </a:t>
            </a:r>
            <a:r>
              <a:rPr lang="ru-RU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нашей страны</a:t>
            </a:r>
            <a:endParaRPr lang="ru-RU" altLang="en-US" sz="3200" dirty="0"/>
          </a:p>
        </p:txBody>
      </p:sp>
      <p:pic>
        <p:nvPicPr>
          <p:cNvPr id="3584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657600"/>
            <a:ext cx="4114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4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13025" t="11577" r="12735"/>
          <a:stretch>
            <a:fillRect/>
          </a:stretch>
        </p:blipFill>
        <p:spPr bwMode="auto">
          <a:xfrm>
            <a:off x="4724400" y="3657600"/>
            <a:ext cx="4094596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09600" y="1447800"/>
            <a:ext cx="762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Тема специальной военной операции является актуальной и значимой для всех граждан России. Важно, чтобы подрастающее поколение понимало причины и задачи этой операции, знало о героизме российских военнослужащих, о том, как эта операция влияет на будущее страны. 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члюбви</a:t>
            </a:r>
            <a:r>
              <a:rPr lang="ru-RU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культурному наследию своего народа</a:t>
            </a:r>
          </a:p>
        </p:txBody>
      </p:sp>
      <p:pic>
        <p:nvPicPr>
          <p:cNvPr id="3" name="Picture 4" descr="p55_tvorch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733800"/>
            <a:ext cx="3728783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7031" t="19817" r="53906" b="5085"/>
          <a:stretch>
            <a:fillRect/>
          </a:stretch>
        </p:blipFill>
        <p:spPr bwMode="auto">
          <a:xfrm>
            <a:off x="5867400" y="2971800"/>
            <a:ext cx="2514600" cy="3621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90600" y="14478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Восстановление народного творчества в виде изобразительного искусства является связующим звеном прошлого с настоящим, настоящего с будущим народа.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990600" y="1600200"/>
            <a:ext cx="7466965" cy="31057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400" dirty="0"/>
              <a:t>Воспитание патриотов, мужественных, готовых к защите Отечества, начинается со школы и осуществляется всем педагогическим коллективом. Каждый педагог- не только преподаватель определенной дисциплины, но и воспитатель.</a:t>
            </a:r>
          </a:p>
          <a:p>
            <a:pPr indent="457200"/>
            <a:r>
              <a:rPr lang="ru-RU" altLang="en-US" sz="2400" dirty="0"/>
              <a:t>Изучение истории родной земли, истории нашего Отечества, его боевых, трудовых и культурных традиций, остаётся важнейшим направлением в воспитании чувства любви к Родине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Любовь к Родине не знает границ!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altLang="en-US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525963"/>
          </a:xfrm>
        </p:spPr>
        <p:txBody>
          <a:bodyPr/>
          <a:lstStyle/>
          <a:p>
            <a:pPr marL="0" indent="457200">
              <a:buNone/>
            </a:pPr>
            <a:r>
              <a:rPr lang="ru-RU" altLang="en-US" sz="2000" dirty="0">
                <a:sym typeface="+mn-ea"/>
              </a:rPr>
              <a:t>«Мы должны строить своё будущее на прочном фундаменте, и такой фундамент- это патриотизм».</a:t>
            </a:r>
          </a:p>
          <a:p>
            <a:pPr marL="0" indent="457200">
              <a:buNone/>
            </a:pPr>
            <a:r>
              <a:rPr lang="ru-RU" altLang="en-US" sz="2000" dirty="0">
                <a:sym typeface="+mn-ea"/>
              </a:rPr>
              <a:t>«Патриотизм -</a:t>
            </a:r>
            <a:r>
              <a:rPr lang="ru-RU" altLang="en-US" sz="2000" dirty="0" err="1">
                <a:sym typeface="+mn-ea"/>
              </a:rPr>
              <a:t>этотглавное</a:t>
            </a:r>
            <a:r>
              <a:rPr lang="ru-RU" altLang="en-US" sz="2000" dirty="0">
                <a:sym typeface="+mn-ea"/>
              </a:rPr>
              <a:t>. Без этого России пришлось бы забыть и о национальном достоинстве, и даже о национальном суверенитете».</a:t>
            </a:r>
          </a:p>
          <a:p>
            <a:pPr marL="0" indent="457200">
              <a:buNone/>
            </a:pPr>
            <a:r>
              <a:rPr lang="ru-RU" altLang="en-US" sz="2000" dirty="0">
                <a:sym typeface="+mn-ea"/>
              </a:rPr>
              <a:t>«Патриотизм -это уважение к соей истории и традициям, духовным ценностям наших народов, нашей тысячелетней культуре и уникальному опыту сосуществования сотен народов и языков на территории России. </a:t>
            </a:r>
          </a:p>
          <a:p>
            <a:pPr marL="0" indent="457200">
              <a:buNone/>
            </a:pPr>
            <a:r>
              <a:rPr lang="ru-RU" altLang="en-US" sz="2000" dirty="0">
                <a:sym typeface="+mn-ea"/>
              </a:rPr>
              <a:t>Это ответственность за </a:t>
            </a:r>
            <a:r>
              <a:rPr lang="ru-RU" altLang="en-US" sz="2000" dirty="0" err="1">
                <a:sym typeface="+mn-ea"/>
              </a:rPr>
              <a:t>ввою</a:t>
            </a:r>
            <a:r>
              <a:rPr lang="ru-RU" altLang="en-US" sz="2000" dirty="0">
                <a:sym typeface="+mn-ea"/>
              </a:rPr>
              <a:t> страну и её будущее</a:t>
            </a:r>
            <a:r>
              <a:rPr lang="ru-RU" altLang="en-US" sz="2000" dirty="0" smtClean="0">
                <a:sym typeface="+mn-ea"/>
              </a:rPr>
              <a:t>...»</a:t>
            </a:r>
            <a:endParaRPr lang="ru-RU" altLang="en-US" sz="2000" dirty="0"/>
          </a:p>
          <a:p>
            <a:endParaRPr lang="ru-RU" altLang="en-US" sz="2800" dirty="0"/>
          </a:p>
        </p:txBody>
      </p:sp>
      <p:pic>
        <p:nvPicPr>
          <p:cNvPr id="4" name="Picture 2" descr="C:\Users\PC\Desktop\a86a78ab6d6d0621561fff36c9b7d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419600"/>
            <a:ext cx="3200400" cy="2130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0518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АКТУАЛЬНОСТЬ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altLang="en-US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28600" y="609600"/>
            <a:ext cx="8576945" cy="4526280"/>
          </a:xfrm>
        </p:spPr>
        <p:txBody>
          <a:bodyPr/>
          <a:lstStyle/>
          <a:p>
            <a:pPr marL="0" indent="457200" algn="just">
              <a:buNone/>
            </a:pP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Актуальность </a:t>
            </a: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проблемы 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патриотического воспитания, становление гражданского общества, устойчивое внимание государства и общества к ней </a:t>
            </a:r>
            <a:r>
              <a:rPr lang="ru-RU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подтверждаетсяпоявлением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новой Государственной программы «Патриотическое воспитание граждан Российской Федерации». </a:t>
            </a:r>
          </a:p>
          <a:p>
            <a:pPr marL="0" indent="457200" algn="just">
              <a:buNone/>
            </a:pP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 ней </a:t>
            </a: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отмечено, что «…основной 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целью Программы </a:t>
            </a:r>
            <a:r>
              <a:rPr lang="ru-RU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являетсясовершенствование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системы патриотического воспитания, обеспечивающей развитие России как свободного, демократического государства, формирование у граждан Российской Федерации высокого патриотического </a:t>
            </a:r>
            <a:r>
              <a:rPr lang="ru-RU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сознания,верности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Отечеству, готовности к выполнению конституционных обязанностей».</a:t>
            </a:r>
          </a:p>
          <a:p>
            <a:pPr marL="0" indent="457200" algn="just">
              <a:buNone/>
            </a:pP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Специфика воздействия изобразительного искусства отличается от других способов воспитания патриотизма.</a:t>
            </a:r>
          </a:p>
          <a:p>
            <a:pPr marL="0" indent="457200" algn="just">
              <a:buNone/>
            </a:pP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Для ребёнка в формировании его духовного мира огромную роль играет развитие его эмоций и </a:t>
            </a:r>
            <a:r>
              <a:rPr lang="ru-RU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чцвств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через личные эмоциональные переживания ребёнок более эффективно воспринимает информацию и учебную, и воспитательную. Развивая эмоциональную сферу детей, я помогаю им более чутко чувствовать явления окружающего мира, давать им оценку и делать свой выбор. Эмоциональное восприятие своей страны, своего </a:t>
            </a:r>
            <a:r>
              <a:rPr lang="ru-RU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народа-это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особое свойство сознания. Эмоции в патриотическом сознании выполняют побуждающую и оценивающую функции.</a:t>
            </a:r>
          </a:p>
          <a:p>
            <a:pPr marL="0" indent="457200" algn="just">
              <a:buNone/>
            </a:pP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Наиболее выразительным и эффективным средством развития </a:t>
            </a:r>
            <a:r>
              <a:rPr lang="ru-RU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эмциональной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сферы ребёнка, его духовного мира, нравственных представлений и творческих способностей является искусство.</a:t>
            </a:r>
          </a:p>
          <a:p>
            <a:pPr marL="0" indent="457200" algn="just">
              <a:buNone/>
            </a:pP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эмоциональная насыщенность произведений искусства оказывает сильное воздействие на развитие нравственных представлений и духовного мира учащихся и формирует у детей образное мышление.</a:t>
            </a:r>
          </a:p>
          <a:p>
            <a:pPr marL="0" indent="457200" algn="just">
              <a:buNone/>
            </a:pPr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05180"/>
          </a:xfrm>
        </p:spPr>
        <p:txBody>
          <a:bodyPr/>
          <a:lstStyle/>
          <a:p>
            <a:r>
              <a:rPr lang="ru-RU" sz="28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Цель изобразительного искусства   в патриотическом воспитании</a:t>
            </a:r>
            <a:endParaRPr lang="ru-RU" altLang="en-US" sz="2800" b="1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28600" y="2057400"/>
            <a:ext cx="8576945" cy="4526280"/>
          </a:xfr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</a:pPr>
            <a:r>
              <a:rPr lang="ru-RU" sz="16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1600" b="1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4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это формирование основ гражданственности (патриотизма) как важнейших духовно-нравственных и социальных ценностей, формирование и воспитание готовности к активному проявлению профессионально значимых качеств и умений в различных сферах жизни общества.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04800" y="1447800"/>
            <a:ext cx="8576945" cy="4526280"/>
          </a:xfrm>
        </p:spPr>
        <p:txBody>
          <a:bodyPr/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</a:pPr>
            <a:r>
              <a:rPr lang="ru-RU" sz="2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сохранение и развитие чувства гордости за свою страну, край, школу, семью;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</a:pPr>
            <a:r>
              <a:rPr lang="ru-RU" sz="2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воспитание личности гражданина - патриота Родины, способного встать на защиту государственных интересов;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</a:pPr>
            <a:r>
              <a:rPr lang="ru-RU" sz="2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воспитание любви к родному краю, Родине, её истории, культуре, традициям;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</a:pPr>
            <a:r>
              <a:rPr lang="ru-RU" sz="2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развитие чувства ответственности и гордости за достижения страны, культуру;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</a:pPr>
            <a:r>
              <a:rPr lang="ru-RU" sz="2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формирование толерантности, чувства уважения к другим народам, их традициям.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Задачи патриотического воспитания на уроках изобразительного искусства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0" y="304800"/>
            <a:ext cx="8576945" cy="4526280"/>
          </a:xfrm>
        </p:spPr>
        <p:txBody>
          <a:bodyPr/>
          <a:lstStyle/>
          <a:p>
            <a:pPr marL="0" lvl="0" indent="0" algn="ctr" eaLnBrk="1" hangingPunct="1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МЕТОДЫ И ПРИЁМЫ</a:t>
            </a:r>
          </a:p>
          <a:p>
            <a:pPr lvl="0" algn="just" eaLnBrk="1" hangingPunct="1"/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algn="just" eaLnBrk="1" hangingPunct="1"/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метод проекта;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целевые прогулки и экскурсии;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наблюдения, позволяющие видеть трудовую жизнь людей, изменения в облике двора, улицы, станицы;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беседы с детьми об истории района, области;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прослушивание музыкальных произведений, разучивание стихотворений великих русских поэтов, композиторов;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создание совместных презентаций</a:t>
            </a:r>
            <a:endParaRPr lang="ru-RU" altLang="en-US" sz="28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28600" y="457200"/>
            <a:ext cx="8576945" cy="4526280"/>
          </a:xfrm>
        </p:spPr>
        <p:txBody>
          <a:bodyPr/>
          <a:lstStyle/>
          <a:p>
            <a:pPr marL="0" lvl="0" indent="0" algn="ctr" eaLnBrk="1" hangingPunct="1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Направления деятельности учащихся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/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algn="just" eaLnBrk="1" hangingPunct="1"/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algn="just" eaLnBrk="1" hangingPunct="1"/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algn="just" eaLnBrk="1" hangingPunct="1"/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algn="just" eaLnBrk="1" hangingPunct="1"/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algn="just" eaLnBrk="1" hangingPunct="1"/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algn="just" eaLnBrk="1" hangingPunct="1">
              <a:buNone/>
            </a:pP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0" y="4648200"/>
            <a:ext cx="4572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«Я и планета Земля»</a:t>
            </a:r>
            <a:endParaRPr lang="ru-RU" alt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876800" y="4572000"/>
            <a:ext cx="4572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«Я и культура»</a:t>
            </a:r>
            <a:endParaRPr lang="ru-RU" alt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Текстовое поле 3"/>
          <p:cNvSpPr txBox="1"/>
          <p:nvPr/>
        </p:nvSpPr>
        <p:spPr>
          <a:xfrm>
            <a:off x="228600" y="3505200"/>
            <a:ext cx="28956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«Я и семья»</a:t>
            </a:r>
            <a:endParaRPr lang="ru-RU" alt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Текстовое поле 3"/>
          <p:cNvSpPr txBox="1"/>
          <p:nvPr/>
        </p:nvSpPr>
        <p:spPr>
          <a:xfrm>
            <a:off x="457200" y="2133600"/>
            <a:ext cx="16764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«Я и я»</a:t>
            </a:r>
            <a:endParaRPr lang="ru-RU" alt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Текстовое поле 3"/>
          <p:cNvSpPr txBox="1"/>
          <p:nvPr/>
        </p:nvSpPr>
        <p:spPr>
          <a:xfrm>
            <a:off x="6400800" y="3276600"/>
            <a:ext cx="2743200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«Я и моё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Отечество»</a:t>
            </a:r>
            <a:endParaRPr lang="ru-RU" alt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Текстовое поле 3"/>
          <p:cNvSpPr txBox="1"/>
          <p:nvPr/>
        </p:nvSpPr>
        <p:spPr>
          <a:xfrm>
            <a:off x="3429000" y="3352800"/>
            <a:ext cx="27432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«Я и школа»</a:t>
            </a:r>
            <a:endParaRPr lang="ru-RU" alt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1447800" y="1371600"/>
            <a:ext cx="3048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1600200" y="1295400"/>
            <a:ext cx="2895600" cy="2209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3810000" y="2057400"/>
            <a:ext cx="3429000" cy="2057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3429000" y="2438400"/>
            <a:ext cx="2209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2019300" y="2324100"/>
            <a:ext cx="35052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419600" y="1371600"/>
            <a:ext cx="33528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Облако 39"/>
          <p:cNvSpPr/>
          <p:nvPr/>
        </p:nvSpPr>
        <p:spPr>
          <a:xfrm>
            <a:off x="4191000" y="1143000"/>
            <a:ext cx="533400" cy="457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Уважение </a:t>
            </a:r>
            <a:r>
              <a:rPr lang="ru-RU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своей семьи, как носителя семейной традиции</a:t>
            </a:r>
            <a:endParaRPr lang="ru-RU" alt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1157" t="52119" r="23646" b="30119"/>
          <a:stretch>
            <a:fillRect/>
          </a:stretch>
        </p:blipFill>
        <p:spPr bwMode="auto">
          <a:xfrm>
            <a:off x="5181600" y="4114800"/>
            <a:ext cx="3595207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Текстовое поле 1"/>
          <p:cNvSpPr txBox="1"/>
          <p:nvPr/>
        </p:nvSpPr>
        <p:spPr>
          <a:xfrm>
            <a:off x="609600" y="1371600"/>
            <a:ext cx="7761605" cy="2955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400" dirty="0"/>
              <a:t>Семья -это маленькая страна, малая родина. В юном возрасте любовь к Родине начинается именно с нее, с гордости за отца, с уважения к маме, с заботы о старших, помощи младшим.</a:t>
            </a:r>
          </a:p>
          <a:p>
            <a:r>
              <a:rPr lang="ru-RU" altLang="en-US" sz="2400" dirty="0"/>
              <a:t>Именно из этих составляющих в более старшем возрасте в </a:t>
            </a:r>
            <a:r>
              <a:rPr lang="ru-RU" altLang="en-US" sz="2400" dirty="0" err="1"/>
              <a:t>серце</a:t>
            </a:r>
            <a:r>
              <a:rPr lang="ru-RU" altLang="en-US" sz="2400" dirty="0"/>
              <a:t> и появляется патриотизм., гордость за свою историю и страну.</a:t>
            </a:r>
          </a:p>
        </p:txBody>
      </p:sp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038600"/>
            <a:ext cx="3429000" cy="2431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Формирование члюбви к культурному наследию своего народа</a:t>
            </a:r>
            <a:endParaRPr lang="ru-RU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762000" y="1676400"/>
            <a:ext cx="6714490" cy="11944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традиций празднования русским народом Масленицы, Троицы, Пасхи, Рождества воплощаются в создании детских творческих работ </a:t>
            </a:r>
          </a:p>
        </p:txBody>
      </p:sp>
      <p:pic>
        <p:nvPicPr>
          <p:cNvPr id="5" name="Picture 6" descr="00000006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81400"/>
            <a:ext cx="2971800" cy="2574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8" descr="1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810000"/>
            <a:ext cx="27432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285</TotalTime>
  <Words>885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Default Design</vt:lpstr>
      <vt:lpstr>Формирование патриотизма у учащихся через чувство прекрасного на уроках ИЗО</vt:lpstr>
      <vt:lpstr>Любовь к Родине не знает границ! </vt:lpstr>
      <vt:lpstr>АКТУАЛЬНОСТЬ </vt:lpstr>
      <vt:lpstr>Цель изобразительного искусства   в патриотическом воспитании</vt:lpstr>
      <vt:lpstr>Задачи патриотического воспитания на уроках изобразительного искусства</vt:lpstr>
      <vt:lpstr>Слайд 6</vt:lpstr>
      <vt:lpstr>Слайд 7</vt:lpstr>
      <vt:lpstr>Уважение своей семьи, как носителя семейной традиции</vt:lpstr>
      <vt:lpstr>Формирование члюбви к культурному наследию своего народа</vt:lpstr>
      <vt:lpstr>Формирование чувства уважения к настоящему нашей страны</vt:lpstr>
      <vt:lpstr>Гордость  за достижения нашей страны</vt:lpstr>
      <vt:lpstr>Формирование любви к родному городу</vt:lpstr>
      <vt:lpstr>Формирование чувства уважения к героическому прошлому нашей страны</vt:lpstr>
      <vt:lpstr>Формирование чувства уважения к героическому прошлому нашей страны</vt:lpstr>
      <vt:lpstr>Формирование чувства уважения к героическому настоящему нашей страны</vt:lpstr>
      <vt:lpstr>Формирование члюбви к культурному наследию своего народа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Галина</dc:creator>
  <cp:lastModifiedBy>PC</cp:lastModifiedBy>
  <cp:revision>111</cp:revision>
  <cp:lastPrinted>2113-01-01T00:00:00Z</cp:lastPrinted>
  <dcterms:created xsi:type="dcterms:W3CDTF">2016-01-04T12:40:00Z</dcterms:created>
  <dcterms:modified xsi:type="dcterms:W3CDTF">2025-02-25T18:08:19Z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1EEA19F19CDA44A3BCB388105A1F8D15_12</vt:lpwstr>
  </property>
  <property fmtid="{D5CDD505-2E9C-101B-9397-08002B2CF9AE}" pid="4" name="KSOProductBuildVer">
    <vt:lpwstr>1049-12.2.0.19805</vt:lpwstr>
  </property>
</Properties>
</file>